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_rels/notesSlide1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5.png" ContentType="image/png"/>
  <Override PartName="/ppt/media/image10.png" ContentType="image/png"/>
  <Override PartName="/ppt/media/image3.png" ContentType="image/png"/>
  <Override PartName="/ppt/media/image4.jpeg" ContentType="image/jpeg"/>
  <Override PartName="/ppt/media/image2.png" ContentType="image/png"/>
  <Override PartName="/ppt/media/image6.png" ContentType="image/png"/>
  <Override PartName="/ppt/media/image11.png" ContentType="image/png"/>
  <Override PartName="/ppt/media/image1.jpeg" ContentType="image/jpeg"/>
  <Override PartName="/ppt/media/image7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dt" idx="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ftr" idx="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3FED8A23-74EB-4262-A160-3197908880F1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800" spc="-1" strike="noStrike">
                <a:solidFill>
                  <a:srgbClr val="000000"/>
                </a:solidFill>
                <a:latin typeface="Times New Roman"/>
                <a:ea typeface="楷体_GB2312"/>
              </a:rPr>
              <a:t>介绍下预训练方法和微调方法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zh-CN" sz="2000" spc="-1" strike="noStrike">
                <a:latin typeface="Arial"/>
              </a:rPr>
              <a:t>首先是研究背景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800" spc="-1" strike="noStrike">
                <a:solidFill>
                  <a:srgbClr val="000000"/>
                </a:solidFill>
                <a:latin typeface="Times New Roman"/>
                <a:ea typeface="楷体_GB2312"/>
              </a:rPr>
              <a:t>介绍预训练方法和微调方法。讲目前进展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zh-CN" sz="2000" spc="-1" strike="noStrike">
                <a:latin typeface="Arial"/>
              </a:rPr>
              <a:t>我的汇报完毕，请老师批评指正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zh-CN" sz="2000" spc="-1" strike="noStrike">
                <a:latin typeface="Arial"/>
              </a:rPr>
              <a:t>我的汇报完毕，请老师批评指正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zh-CN" sz="2000" spc="-1" strike="noStrike">
                <a:latin typeface="Arial"/>
              </a:rPr>
              <a:t>接下来，我将会从研究背景，研究目的和研究计划这三个方面讲述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zh-CN" sz="2000" spc="-1" strike="noStrike">
                <a:latin typeface="Arial"/>
              </a:rPr>
              <a:t>首先是研究背景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Multimodal Large Language Models (MLLMs) and their integration into the medical domain. Importance of MLLMs in healthcare applications (information retrieval, question answering, etc.).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 algn="just">
              <a:lnSpc>
                <a:spcPct val="100000"/>
              </a:lnSpc>
              <a:buNone/>
            </a:pPr>
            <a:r>
              <a:rPr b="0" lang="en-US" sz="1800" spc="-1" strike="noStrike">
                <a:latin typeface="PingFang SC"/>
                <a:ea typeface="PingFang SC"/>
              </a:rPr>
              <a:t> </a:t>
            </a:r>
            <a:r>
              <a:rPr b="0" lang="en-US" sz="1800" spc="-1" strike="noStrike">
                <a:latin typeface="PingFang SC"/>
                <a:ea typeface="PingFang SC"/>
              </a:rPr>
              <a:t>Vulnerabilities of MLLMs to Adversarial Attacks</a:t>
            </a:r>
            <a:endParaRPr b="0" lang="en-US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None/>
            </a:pPr>
            <a:r>
              <a:rPr b="0" lang="en-US" sz="1800" spc="-1" strike="noStrike">
                <a:latin typeface="PingFang SC"/>
                <a:ea typeface="PingFang SC"/>
              </a:rPr>
              <a:t>Explain different types of adversarial attacks:</a:t>
            </a:r>
            <a:endParaRPr b="0" lang="en-US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None/>
            </a:pPr>
            <a:r>
              <a:rPr b="0" lang="en-US" sz="1800" spc="-1" strike="noStrike">
                <a:latin typeface="PingFang SC"/>
                <a:ea typeface="PingFang SC"/>
              </a:rPr>
              <a:t>Prompt manipulation (textual attacks)</a:t>
            </a:r>
            <a:endParaRPr b="0" lang="en-US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None/>
            </a:pPr>
            <a:r>
              <a:rPr b="0" lang="en-US" sz="1800" spc="-1" strike="noStrike">
                <a:latin typeface="PingFang SC"/>
                <a:ea typeface="PingFang SC"/>
              </a:rPr>
              <a:t>Model fine-tuning with poisoned data</a:t>
            </a:r>
            <a:endParaRPr b="0" lang="en-US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None/>
            </a:pPr>
            <a:r>
              <a:rPr b="0" lang="en-US" sz="1800" spc="-1" strike="noStrike">
                <a:latin typeface="PingFang SC"/>
                <a:ea typeface="PingFang SC"/>
              </a:rPr>
              <a:t>Image-based attacks (medical vision)</a:t>
            </a:r>
            <a:endParaRPr b="0" lang="en-US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None/>
            </a:pPr>
            <a:r>
              <a:rPr b="0" lang="en-US" sz="1800" spc="-1" strike="noStrike">
                <a:latin typeface="PingFang SC"/>
                <a:ea typeface="PingFang SC"/>
              </a:rPr>
              <a:t>Emphasize the specific vulnerabilities of medical MLLMs due to high stakes involved (misdiagnosis, wrong treatment)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 algn="just">
              <a:lnSpc>
                <a:spcPct val="100000"/>
              </a:lnSpc>
              <a:buNone/>
            </a:pPr>
            <a:r>
              <a:rPr b="0" lang="en-US" sz="1800" spc="-1" strike="noStrike">
                <a:latin typeface="PingFang SC"/>
                <a:ea typeface="PingFang SC"/>
              </a:rPr>
              <a:t>Growing concerns about the vulnerabilities of MLLMs to adversarial attacks. Impact of these vulnerabilities on patient safety and medical practice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800" spc="-1" strike="noStrike">
                <a:solidFill>
                  <a:srgbClr val="000000"/>
                </a:solidFill>
                <a:latin typeface="Times New Roman"/>
                <a:ea typeface="楷体_GB2312"/>
              </a:rPr>
              <a:t>介绍下预训练方法和微调方法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zh-CN" sz="2000" spc="-1" strike="noStrike">
                <a:latin typeface="Arial"/>
              </a:rPr>
              <a:t>首先是研究背景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445981-49E8-453E-B4EE-7F66DBDE14E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26E033-142F-44FE-A25D-6A422DBAC34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ACB795-0D11-4BAC-849C-C3BDF10FA07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8B9202-3300-44E1-A535-F7D571BB067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CA4906-9952-41DB-9EE0-208F10AD6B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AAF5838-39B1-4E32-BCF7-C8141CD33BF7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AC95668-D680-4FCE-8660-0A22B337F9A0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E7AD931-6907-4082-B4DD-7A8F47B85054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3FC81F3-8D3D-49C6-A66A-452EAC99C58D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1506800-E8EE-44F8-B9BA-D06D8C46BBB7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6CA29F-FCE4-49BB-9E1C-88F0BB9A86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B63810B-6007-43F5-A1C3-61E72DF22095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0221DA4-3F36-40D2-AED8-86F14296B8A1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9F8B34C-274B-4808-83D4-AA888768AFB4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4687115-FBC0-4417-B8A8-12AF74692AB7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8A29B52-BD65-4363-A541-044E75E3E6E2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F60F944-0C24-434C-9C89-7D83C7845098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FCF2D6F-F148-45BA-856A-3B13FE207850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F50C1B6E-7AAB-47F1-907D-014C5ECD0832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F47A701-FBE0-4754-AC54-9DFC722C0D7D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5D4A13F5-54A3-4F1D-82E8-40130AFAFC88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F81560-9C03-498A-8517-6DB23409F78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54FF49CC-3070-4630-A5C2-2C7990EB5C2C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574F85CB-B451-4E99-89E4-5DEADB5B0E5E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640C964E-1F72-4CFE-9170-BB823B2AD9A0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A4343764-A03D-4857-878D-AB16BED1D326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6DDE476B-F51A-4CFC-A7D4-5044CDF57418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C4DBE2BD-DCF7-4458-B298-F1266870C54A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6DFFAACB-D274-444A-9CBF-D892FD6B8EBC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AAA7C94-5105-4892-A2D5-3CCA6FF0424C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DFC29577-C2CC-461A-85F2-3A435F3D3E42}" type="slidenum">
              <a:t>&lt;#&gt;</a:t>
            </a:fld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5BBD9D-E179-4DE2-818A-7361F6BDAD0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8879F1-E9AA-4887-B90F-4E59A641B42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2A0898-884D-4E0B-BDD9-B3E4FBA77C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2E97C7-CB40-4487-9F4E-7378DF3174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A34145-B0A1-4FC3-8E0F-B58EE45AEF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zh-CN" sz="4400" spc="-1" strike="noStrike">
                <a:solidFill>
                  <a:srgbClr val="000000"/>
                </a:solidFill>
                <a:latin typeface="等线 Light"/>
              </a:rPr>
              <a:t>单击此处编辑母版标题样式</a:t>
            </a:r>
            <a:endParaRPr b="0" lang="en-US" sz="44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10"/>
          <p:cNvGrpSpPr/>
          <p:nvPr/>
        </p:nvGrpSpPr>
        <p:grpSpPr>
          <a:xfrm>
            <a:off x="11662200" y="5526720"/>
            <a:ext cx="529560" cy="1330920"/>
            <a:chOff x="11662200" y="5526720"/>
            <a:chExt cx="529560" cy="1330920"/>
          </a:xfrm>
        </p:grpSpPr>
        <p:sp>
          <p:nvSpPr>
            <p:cNvPr id="42" name="任意多边形: 形状 11"/>
            <p:cNvSpPr/>
            <p:nvPr/>
          </p:nvSpPr>
          <p:spPr>
            <a:xfrm>
              <a:off x="11796120" y="5892480"/>
              <a:ext cx="395280" cy="965160"/>
            </a:xfrm>
            <a:custGeom>
              <a:avLst/>
              <a:gdLst/>
              <a:ahLst/>
              <a:rect l="l" t="t" r="r" b="b"/>
              <a:pathLst>
                <a:path w="339228" h="839635">
                  <a:moveTo>
                    <a:pt x="339228" y="0"/>
                  </a:moveTo>
                  <a:lnTo>
                    <a:pt x="339228" y="839635"/>
                  </a:lnTo>
                  <a:lnTo>
                    <a:pt x="0" y="839635"/>
                  </a:lnTo>
                  <a:close/>
                </a:path>
              </a:pathLst>
            </a:custGeom>
            <a:solidFill>
              <a:srgbClr val="005ea4"/>
            </a:solidFill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任意多边形: 形状 12"/>
            <p:cNvSpPr/>
            <p:nvPr/>
          </p:nvSpPr>
          <p:spPr>
            <a:xfrm>
              <a:off x="11662200" y="5526720"/>
              <a:ext cx="529560" cy="1330920"/>
            </a:xfrm>
            <a:custGeom>
              <a:avLst/>
              <a:gdLst/>
              <a:ahLst/>
              <a:rect l="l" t="t" r="r" b="b"/>
              <a:pathLst>
                <a:path w="702346" h="1738401">
                  <a:moveTo>
                    <a:pt x="702346" y="0"/>
                  </a:moveTo>
                  <a:lnTo>
                    <a:pt x="702346" y="428827"/>
                  </a:lnTo>
                  <a:lnTo>
                    <a:pt x="173254" y="1738401"/>
                  </a:lnTo>
                  <a:lnTo>
                    <a:pt x="0" y="1738401"/>
                  </a:lnTo>
                  <a:close/>
                </a:path>
              </a:pathLst>
            </a:custGeom>
            <a:solidFill>
              <a:srgbClr val="89dffd"/>
            </a:solidFill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44" name="Picture 2" descr=""/>
          <p:cNvPicPr/>
          <p:nvPr/>
        </p:nvPicPr>
        <p:blipFill>
          <a:blip r:embed="rId2">
            <a:alphaModFix amt="35000"/>
          </a:blip>
          <a:srcRect l="17199" t="0" r="15654" b="0"/>
          <a:stretch/>
        </p:blipFill>
        <p:spPr>
          <a:xfrm>
            <a:off x="269640" y="1427400"/>
            <a:ext cx="4302000" cy="400320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6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005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1"/>
          <p:cNvSpPr>
            <a:spLocks noGrp="1"/>
          </p:cNvSpPr>
          <p:nvPr>
            <p:ph type="ftr" idx="4"/>
          </p:nvPr>
        </p:nvSpPr>
        <p:spPr>
          <a:xfrm>
            <a:off x="1807200" y="6503040"/>
            <a:ext cx="8174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1" lang="en-US" sz="1600" spc="-1" strike="noStrike">
                <a:solidFill>
                  <a:srgbClr val="8b8b8b"/>
                </a:solidFill>
                <a:latin typeface="Microsoft YaHei"/>
                <a:ea typeface="Microsoft YaHe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8b8b8b"/>
                </a:solidFill>
                <a:latin typeface="Microsoft YaHei"/>
                <a:ea typeface="Microsoft YaHei"/>
              </a:rPr>
              <a:t>&lt;footer&gt;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ldNum" idx="5"/>
          </p:nvPr>
        </p:nvSpPr>
        <p:spPr>
          <a:xfrm>
            <a:off x="861048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1" lang="zh-CN" sz="1400" spc="-1" strike="noStrike">
                <a:solidFill>
                  <a:srgbClr val="ffffff"/>
                </a:solidFill>
                <a:latin typeface="Microsoft YaHei"/>
                <a:ea typeface="Microsoft YaHe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1" lang="zh-CN" sz="1400" spc="-1" strike="noStrike">
                <a:solidFill>
                  <a:srgbClr val="ffffff"/>
                </a:solidFill>
                <a:latin typeface="Microsoft YaHei"/>
                <a:ea typeface="Microsoft YaHei"/>
              </a:rPr>
              <a:t>第</a:t>
            </a:r>
            <a:fld id="{6501DF47-59DF-48CE-8A2A-721DC0600269}" type="slidenum">
              <a:rPr b="1" lang="en-US" sz="1400" spc="-1" strike="noStrike">
                <a:solidFill>
                  <a:srgbClr val="ffffff"/>
                </a:solidFill>
                <a:latin typeface="Microsoft YaHei"/>
                <a:ea typeface="Microsoft YaHei"/>
              </a:rPr>
              <a:t>&lt;number&gt;</a:t>
            </a:fld>
            <a:r>
              <a:rPr b="1" lang="zh-CN" sz="1400" spc="-1" strike="noStrike">
                <a:solidFill>
                  <a:srgbClr val="ffffff"/>
                </a:solidFill>
                <a:latin typeface="Microsoft YaHei"/>
                <a:ea typeface="Microsoft YaHei"/>
              </a:rPr>
              <a:t>页</a:t>
            </a:r>
            <a:endParaRPr b="0" lang="en-US" sz="1400" spc="-1" strike="noStrike">
              <a:latin typeface="Times New Roman"/>
            </a:endParaRPr>
          </a:p>
        </p:txBody>
      </p:sp>
      <p:pic>
        <p:nvPicPr>
          <p:cNvPr id="86" name="Picture 4" descr=""/>
          <p:cNvPicPr/>
          <p:nvPr/>
        </p:nvPicPr>
        <p:blipFill>
          <a:blip r:embed="rId2"/>
          <a:srcRect l="36898" t="0" r="30471" b="50061"/>
          <a:stretch/>
        </p:blipFill>
        <p:spPr>
          <a:xfrm>
            <a:off x="11353680" y="106200"/>
            <a:ext cx="792720" cy="75816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3"/>
          <p:cNvSpPr>
            <a:spLocks noGrp="1"/>
          </p:cNvSpPr>
          <p:nvPr>
            <p:ph type="title"/>
          </p:nvPr>
        </p:nvSpPr>
        <p:spPr>
          <a:xfrm>
            <a:off x="865800" y="106200"/>
            <a:ext cx="10460160" cy="67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zh-CN" sz="3200" spc="-1" strike="noStrike">
                <a:solidFill>
                  <a:srgbClr val="000000"/>
                </a:solidFill>
                <a:latin typeface="等线 Light"/>
                <a:ea typeface="Microsoft YaHei"/>
              </a:rPr>
              <a:t>单击此处编辑母版标题样式</a:t>
            </a:r>
            <a:endParaRPr b="0" lang="en-US" sz="32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6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005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PlaceHolder 1"/>
          <p:cNvSpPr>
            <a:spLocks noGrp="1"/>
          </p:cNvSpPr>
          <p:nvPr>
            <p:ph type="ftr" idx="6"/>
          </p:nvPr>
        </p:nvSpPr>
        <p:spPr>
          <a:xfrm>
            <a:off x="1807200" y="6503040"/>
            <a:ext cx="8174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1" lang="en-US" sz="1600" spc="-1" strike="noStrike">
                <a:solidFill>
                  <a:srgbClr val="8b8b8b"/>
                </a:solidFill>
                <a:latin typeface="Microsoft YaHei"/>
                <a:ea typeface="Microsoft YaHe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8b8b8b"/>
                </a:solidFill>
                <a:latin typeface="Microsoft YaHei"/>
                <a:ea typeface="Microsoft YaHei"/>
              </a:rPr>
              <a:t>&lt;footer&gt;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ldNum" idx="7"/>
          </p:nvPr>
        </p:nvSpPr>
        <p:spPr>
          <a:xfrm>
            <a:off x="861048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1" lang="zh-CN" sz="1400" spc="-1" strike="noStrike">
                <a:solidFill>
                  <a:srgbClr val="ffffff"/>
                </a:solidFill>
                <a:latin typeface="Microsoft YaHei"/>
                <a:ea typeface="Microsoft YaHe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1" lang="zh-CN" sz="1400" spc="-1" strike="noStrike">
                <a:solidFill>
                  <a:srgbClr val="ffffff"/>
                </a:solidFill>
                <a:latin typeface="Microsoft YaHei"/>
                <a:ea typeface="Microsoft YaHei"/>
              </a:rPr>
              <a:t>第</a:t>
            </a:r>
            <a:fld id="{231568A2-F0DA-4B00-B97B-A0E4E2901D7A}" type="slidenum">
              <a:rPr b="1" lang="en-US" sz="1400" spc="-1" strike="noStrike">
                <a:solidFill>
                  <a:srgbClr val="ffffff"/>
                </a:solidFill>
                <a:latin typeface="Microsoft YaHei"/>
                <a:ea typeface="Microsoft YaHei"/>
              </a:rPr>
              <a:t>&lt;number&gt;</a:t>
            </a:fld>
            <a:r>
              <a:rPr b="1" lang="zh-CN" sz="1400" spc="-1" strike="noStrike">
                <a:solidFill>
                  <a:srgbClr val="ffffff"/>
                </a:solidFill>
                <a:latin typeface="Microsoft YaHei"/>
                <a:ea typeface="Microsoft YaHei"/>
              </a:rPr>
              <a:t>页</a:t>
            </a:r>
            <a:endParaRPr b="0" lang="en-US" sz="1400" spc="-1" strike="noStrike">
              <a:latin typeface="Times New Roman"/>
            </a:endParaRPr>
          </a:p>
        </p:txBody>
      </p:sp>
      <p:pic>
        <p:nvPicPr>
          <p:cNvPr id="128" name="Picture 4" descr=""/>
          <p:cNvPicPr/>
          <p:nvPr/>
        </p:nvPicPr>
        <p:blipFill>
          <a:blip r:embed="rId2"/>
          <a:srcRect l="36898" t="0" r="30471" b="50061"/>
          <a:stretch/>
        </p:blipFill>
        <p:spPr>
          <a:xfrm>
            <a:off x="11353680" y="106200"/>
            <a:ext cx="792720" cy="75816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3"/>
          <p:cNvSpPr>
            <a:spLocks noGrp="1"/>
          </p:cNvSpPr>
          <p:nvPr>
            <p:ph type="title"/>
          </p:nvPr>
        </p:nvSpPr>
        <p:spPr>
          <a:xfrm>
            <a:off x="865800" y="106200"/>
            <a:ext cx="10460160" cy="67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zh-CN" sz="3200" spc="-1" strike="noStrike">
                <a:solidFill>
                  <a:srgbClr val="000000"/>
                </a:solidFill>
                <a:latin typeface="等线 Light"/>
                <a:ea typeface="Microsoft YaHei"/>
              </a:rPr>
              <a:t>单击此处编辑母版标题样式</a:t>
            </a:r>
            <a:endParaRPr b="0" lang="en-US" sz="32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组合 10"/>
          <p:cNvGrpSpPr/>
          <p:nvPr/>
        </p:nvGrpSpPr>
        <p:grpSpPr>
          <a:xfrm>
            <a:off x="11662200" y="5526720"/>
            <a:ext cx="529560" cy="1330920"/>
            <a:chOff x="11662200" y="5526720"/>
            <a:chExt cx="529560" cy="1330920"/>
          </a:xfrm>
        </p:grpSpPr>
        <p:sp>
          <p:nvSpPr>
            <p:cNvPr id="168" name="任意多边形: 形状 11"/>
            <p:cNvSpPr/>
            <p:nvPr/>
          </p:nvSpPr>
          <p:spPr>
            <a:xfrm>
              <a:off x="11796120" y="5892480"/>
              <a:ext cx="395280" cy="965160"/>
            </a:xfrm>
            <a:custGeom>
              <a:avLst/>
              <a:gdLst/>
              <a:ahLst/>
              <a:rect l="l" t="t" r="r" b="b"/>
              <a:pathLst>
                <a:path w="339228" h="839635">
                  <a:moveTo>
                    <a:pt x="339228" y="0"/>
                  </a:moveTo>
                  <a:lnTo>
                    <a:pt x="339228" y="839635"/>
                  </a:lnTo>
                  <a:lnTo>
                    <a:pt x="0" y="839635"/>
                  </a:lnTo>
                  <a:close/>
                </a:path>
              </a:pathLst>
            </a:custGeom>
            <a:solidFill>
              <a:srgbClr val="005ea4"/>
            </a:solidFill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任意多边形: 形状 12"/>
            <p:cNvSpPr/>
            <p:nvPr/>
          </p:nvSpPr>
          <p:spPr>
            <a:xfrm>
              <a:off x="11662200" y="5526720"/>
              <a:ext cx="529560" cy="1330920"/>
            </a:xfrm>
            <a:custGeom>
              <a:avLst/>
              <a:gdLst/>
              <a:ahLst/>
              <a:rect l="l" t="t" r="r" b="b"/>
              <a:pathLst>
                <a:path w="702346" h="1738401">
                  <a:moveTo>
                    <a:pt x="702346" y="0"/>
                  </a:moveTo>
                  <a:lnTo>
                    <a:pt x="702346" y="428827"/>
                  </a:lnTo>
                  <a:lnTo>
                    <a:pt x="173254" y="1738401"/>
                  </a:lnTo>
                  <a:lnTo>
                    <a:pt x="0" y="1738401"/>
                  </a:lnTo>
                  <a:close/>
                </a:path>
              </a:pathLst>
            </a:custGeom>
            <a:solidFill>
              <a:srgbClr val="89dffd"/>
            </a:solidFill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70" name="Picture 2" descr=""/>
          <p:cNvPicPr/>
          <p:nvPr/>
        </p:nvPicPr>
        <p:blipFill>
          <a:blip r:embed="rId2">
            <a:alphaModFix amt="35000"/>
          </a:blip>
          <a:srcRect l="17199" t="0" r="15654" b="0"/>
          <a:stretch/>
        </p:blipFill>
        <p:spPr>
          <a:xfrm>
            <a:off x="269640" y="1427400"/>
            <a:ext cx="4302000" cy="4003200"/>
          </a:xfrm>
          <a:prstGeom prst="rect">
            <a:avLst/>
          </a:prstGeom>
          <a:ln w="0">
            <a:noFill/>
          </a:ln>
        </p:spPr>
      </p:pic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文本框 1"/>
          <p:cNvSpPr/>
          <p:nvPr/>
        </p:nvSpPr>
        <p:spPr>
          <a:xfrm>
            <a:off x="243720" y="663120"/>
            <a:ext cx="1170396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</a:rPr>
              <a:t>Research on Adversarial Attacks on Multimodal Large Language Models in the Medical Domain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6" name="文本框 4"/>
          <p:cNvSpPr/>
          <p:nvPr/>
        </p:nvSpPr>
        <p:spPr>
          <a:xfrm>
            <a:off x="1994400" y="4620960"/>
            <a:ext cx="852660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Chris</a:t>
            </a:r>
            <a:r>
              <a:rPr b="0" lang="en-US" sz="2000" spc="-1" strike="noStrike">
                <a:solidFill>
                  <a:srgbClr val="000000"/>
                </a:solidFill>
                <a:latin typeface="等线 Light"/>
                <a:ea typeface="PingFang SC"/>
              </a:rPr>
              <a:t> (</a:t>
            </a:r>
            <a:r>
              <a:rPr b="0" lang="zh-CN" sz="2000" spc="-1" strike="noStrike">
                <a:solidFill>
                  <a:srgbClr val="000000"/>
                </a:solidFill>
                <a:latin typeface="等线 Light"/>
                <a:ea typeface="PingFang SC"/>
              </a:rPr>
              <a:t>卡穆</a:t>
            </a:r>
            <a:r>
              <a:rPr b="0" lang="en-US" sz="2000" spc="-1" strike="noStrike">
                <a:solidFill>
                  <a:srgbClr val="000000"/>
                </a:solidFill>
                <a:latin typeface="等线 Light"/>
                <a:ea typeface="PingFang SC"/>
              </a:rPr>
              <a:t>)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导师：马兴军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2024</a:t>
            </a:r>
            <a:r>
              <a:rPr b="0" lang="zh-CN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年</a:t>
            </a:r>
            <a:r>
              <a:rPr b="0" lang="en-US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12</a:t>
            </a:r>
            <a:r>
              <a:rPr b="0" lang="zh-CN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月</a:t>
            </a:r>
            <a:r>
              <a:rPr b="0" lang="en-US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24</a:t>
            </a:r>
            <a:r>
              <a:rPr b="0" lang="zh-CN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日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17" name="Picture 4" descr=""/>
          <p:cNvPicPr/>
          <p:nvPr/>
        </p:nvPicPr>
        <p:blipFill>
          <a:blip r:embed="rId1">
            <a:alphaModFix amt="20000"/>
          </a:blip>
          <a:srcRect l="37492" t="0" r="31334" b="50061"/>
          <a:stretch/>
        </p:blipFill>
        <p:spPr>
          <a:xfrm>
            <a:off x="170280" y="2171160"/>
            <a:ext cx="2800080" cy="2803320"/>
          </a:xfrm>
          <a:prstGeom prst="rect">
            <a:avLst/>
          </a:prstGeom>
          <a:ln w="0">
            <a:noFill/>
          </a:ln>
        </p:spPr>
      </p:pic>
      <p:sp>
        <p:nvSpPr>
          <p:cNvPr id="218" name="文本框 5"/>
          <p:cNvSpPr/>
          <p:nvPr/>
        </p:nvSpPr>
        <p:spPr>
          <a:xfrm>
            <a:off x="1873440" y="1937520"/>
            <a:ext cx="88707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zh-CN" sz="3200" spc="-1" strike="noStrike">
                <a:solidFill>
                  <a:srgbClr val="000000"/>
                </a:solidFill>
                <a:latin typeface="PingFang SC"/>
                <a:ea typeface="PingFang SC"/>
              </a:rPr>
              <a:t>医学领域中多模态大语言模型对抗攻击研究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9" name="文本框 2"/>
          <p:cNvSpPr/>
          <p:nvPr/>
        </p:nvSpPr>
        <p:spPr>
          <a:xfrm>
            <a:off x="-1056600" y="1330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文本框 3"/>
          <p:cNvSpPr/>
          <p:nvPr/>
        </p:nvSpPr>
        <p:spPr>
          <a:xfrm>
            <a:off x="-1229400" y="579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文本框 6"/>
          <p:cNvSpPr/>
          <p:nvPr/>
        </p:nvSpPr>
        <p:spPr>
          <a:xfrm>
            <a:off x="9990000" y="2365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文本框 55"/>
          <p:cNvSpPr/>
          <p:nvPr/>
        </p:nvSpPr>
        <p:spPr>
          <a:xfrm>
            <a:off x="1248120" y="6589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标题 2"/>
          <p:cNvSpPr/>
          <p:nvPr/>
        </p:nvSpPr>
        <p:spPr>
          <a:xfrm>
            <a:off x="664200" y="529560"/>
            <a:ext cx="10460160" cy="6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Objectives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8" name="矩形: 圆角 18"/>
          <p:cNvSpPr/>
          <p:nvPr/>
        </p:nvSpPr>
        <p:spPr>
          <a:xfrm>
            <a:off x="1662480" y="1569240"/>
            <a:ext cx="8866800" cy="80856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Investigate the vulnerabilities of MLLMs to adversarial attacks in the medical domain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9" name="下箭头 18"/>
          <p:cNvSpPr/>
          <p:nvPr/>
        </p:nvSpPr>
        <p:spPr>
          <a:xfrm>
            <a:off x="2896200" y="2482920"/>
            <a:ext cx="393840" cy="500400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>
            <a:solidFill>
              <a:srgbClr val="4472c4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下箭头 8"/>
          <p:cNvSpPr/>
          <p:nvPr/>
        </p:nvSpPr>
        <p:spPr>
          <a:xfrm>
            <a:off x="5966640" y="4145760"/>
            <a:ext cx="393840" cy="500400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>
            <a:solidFill>
              <a:srgbClr val="70ad47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下箭头 9"/>
          <p:cNvSpPr/>
          <p:nvPr/>
        </p:nvSpPr>
        <p:spPr>
          <a:xfrm>
            <a:off x="8983440" y="2482560"/>
            <a:ext cx="393840" cy="500400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c000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Rectangle 15"/>
          <p:cNvSpPr/>
          <p:nvPr/>
        </p:nvSpPr>
        <p:spPr>
          <a:xfrm>
            <a:off x="1662480" y="3088800"/>
            <a:ext cx="2800800" cy="83700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Understanding Vulnerabilities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3" name="Rectangle 15"/>
          <p:cNvSpPr/>
          <p:nvPr/>
        </p:nvSpPr>
        <p:spPr>
          <a:xfrm>
            <a:off x="4763160" y="3088800"/>
            <a:ext cx="2800800" cy="83700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Developing Effective Attacks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4" name="Rectangle 15"/>
          <p:cNvSpPr/>
          <p:nvPr/>
        </p:nvSpPr>
        <p:spPr>
          <a:xfrm>
            <a:off x="7683120" y="3088080"/>
            <a:ext cx="2800800" cy="83700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Assessing Impact on Model Performance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5" name="矩形: 圆角 18"/>
          <p:cNvSpPr/>
          <p:nvPr/>
        </p:nvSpPr>
        <p:spPr>
          <a:xfrm>
            <a:off x="1566720" y="4736520"/>
            <a:ext cx="8866800" cy="62208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Exploring Defense Mechanisms and Mitigation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6" name="下箭头 8"/>
          <p:cNvSpPr/>
          <p:nvPr/>
        </p:nvSpPr>
        <p:spPr>
          <a:xfrm>
            <a:off x="5898960" y="2483280"/>
            <a:ext cx="393840" cy="500400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>
            <a:solidFill>
              <a:srgbClr val="70ad47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PlaceHolder 1"/>
          <p:cNvSpPr>
            <a:spLocks noGrp="1"/>
          </p:cNvSpPr>
          <p:nvPr>
            <p:ph type="ftr" idx="16"/>
          </p:nvPr>
        </p:nvSpPr>
        <p:spPr>
          <a:xfrm>
            <a:off x="1807200" y="6503040"/>
            <a:ext cx="8174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Background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rPr>
              <a:t>Research Purpose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Plan</a:t>
            </a:r>
            <a:endParaRPr b="0" lang="en-US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文本框 1"/>
          <p:cNvSpPr/>
          <p:nvPr/>
        </p:nvSpPr>
        <p:spPr>
          <a:xfrm>
            <a:off x="1144800" y="2844360"/>
            <a:ext cx="117039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3.</a:t>
            </a: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Research Plan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865800" y="106200"/>
            <a:ext cx="10460160" cy="67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等线 Light"/>
                <a:ea typeface="Microsoft YaHei"/>
              </a:rPr>
              <a:t>Methodology</a:t>
            </a:r>
            <a:endParaRPr b="0" lang="en-US" sz="32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80" name="Text Box 2"/>
          <p:cNvSpPr/>
          <p:nvPr/>
        </p:nvSpPr>
        <p:spPr>
          <a:xfrm>
            <a:off x="818640" y="896760"/>
            <a:ext cx="10507680" cy="460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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Comprehensive Literature Review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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Vulnerability Analysis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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Design and Implementation of Adversarial Attacks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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Evaluation Framework Development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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Empirical Validation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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Analysis and Interpretation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ftr" idx="17"/>
          </p:nvPr>
        </p:nvSpPr>
        <p:spPr>
          <a:xfrm>
            <a:off x="1807200" y="6503040"/>
            <a:ext cx="8174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Background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</a:t>
            </a:r>
            <a:r>
              <a:rPr b="1" lang="en-US" sz="1600" spc="-1" strike="noStrike">
                <a:solidFill>
                  <a:srgbClr val="808080"/>
                </a:solidFill>
                <a:latin typeface="PingFang SC"/>
                <a:ea typeface="PingFang SC"/>
              </a:rPr>
              <a:t> </a:t>
            </a:r>
            <a:r>
              <a:rPr b="1" lang="en-US" sz="1600" spc="-1" strike="noStrike">
                <a:solidFill>
                  <a:srgbClr val="808080"/>
                </a:solidFill>
                <a:latin typeface="Times New Roman"/>
                <a:ea typeface="PingFang SC"/>
              </a:rPr>
              <a:t>Research Purpose</a:t>
            </a:r>
            <a:r>
              <a:rPr b="1" lang="en-US" sz="1600" spc="-1" strike="noStrike">
                <a:solidFill>
                  <a:srgbClr val="a5a5a5"/>
                </a:solidFill>
                <a:latin typeface="PingFang SC"/>
                <a:ea typeface="PingFang SC"/>
              </a:rPr>
              <a:t> 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</a:t>
            </a: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rPr>
              <a:t>Research Plan</a:t>
            </a:r>
            <a:endParaRPr b="0" lang="en-US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文本框 55"/>
          <p:cNvSpPr/>
          <p:nvPr/>
        </p:nvSpPr>
        <p:spPr>
          <a:xfrm>
            <a:off x="1248120" y="6589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标题 2"/>
          <p:cNvSpPr/>
          <p:nvPr/>
        </p:nvSpPr>
        <p:spPr>
          <a:xfrm>
            <a:off x="664200" y="529560"/>
            <a:ext cx="10460160" cy="6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Microsoft YaHei"/>
                <a:ea typeface="Microsoft YaHei"/>
              </a:rPr>
              <a:t>Research Timeline</a:t>
            </a:r>
            <a:endParaRPr b="0" lang="en-US" sz="3200" spc="-1" strike="noStrike">
              <a:latin typeface="Arial"/>
            </a:endParaRPr>
          </a:p>
        </p:txBody>
      </p:sp>
      <p:graphicFrame>
        <p:nvGraphicFramePr>
          <p:cNvPr id="284" name="表格 3"/>
          <p:cNvGraphicFramePr/>
          <p:nvPr/>
        </p:nvGraphicFramePr>
        <p:xfrm>
          <a:off x="508680" y="1202400"/>
          <a:ext cx="11173680" cy="2771280"/>
        </p:xfrm>
        <a:graphic>
          <a:graphicData uri="http://schemas.openxmlformats.org/drawingml/2006/table">
            <a:tbl>
              <a:tblPr/>
              <a:tblGrid>
                <a:gridCol w="2115360"/>
                <a:gridCol w="5326920"/>
                <a:gridCol w="3731400"/>
              </a:tblGrid>
              <a:tr h="4222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等线"/>
                          <a:ea typeface="PingFang SC"/>
                        </a:rPr>
                        <a:t>Dates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等线"/>
                          <a:ea typeface="PingFang SC"/>
                        </a:rPr>
                        <a:t>Main Research Content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等线"/>
                          <a:ea typeface="PingFang SC"/>
                        </a:rPr>
                        <a:t>Expected Outcomes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13266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等线"/>
                          <a:ea typeface="PingFang SC"/>
                        </a:rPr>
                        <a:t>2024.9-2025.1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等线"/>
                          <a:ea typeface="PingFang SC"/>
                        </a:rPr>
                        <a:t>Literature Review and Vulnerability Analysis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等线"/>
                          <a:ea typeface="PingFang SC"/>
                        </a:rPr>
                        <a:t>Comprehensive literature review and a detailed vulnerability report on medical MLLMs.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13266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等线"/>
                          <a:ea typeface="PingFang SC"/>
                        </a:rPr>
                        <a:t>2025.1-2025.6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等线"/>
                          <a:ea typeface="PingFang SC"/>
                        </a:rPr>
                        <a:t>Design and Development of Adversarial Attacks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等线"/>
                          <a:ea typeface="PingFang SC"/>
                        </a:rPr>
                        <a:t>Working prototypes of adversarial attacks and initial results showing vulnerabilities in medical MLLMs.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13266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等线"/>
                          <a:ea typeface="PingFang SC"/>
                        </a:rPr>
                        <a:t>2025.6-2025.12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等线"/>
                          <a:ea typeface="PingFang SC"/>
                        </a:rPr>
                        <a:t>Evaluation and Refinement of Attacks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等线"/>
                          <a:ea typeface="PingFang SC"/>
                        </a:rPr>
                        <a:t>Refined adversarial attacks, documented performance impact on models, and preliminary defense strategies.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13266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等线"/>
                          <a:ea typeface="PingFang SC"/>
                        </a:rPr>
                        <a:t>2025.12-2026.6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等线"/>
                          <a:ea typeface="PingFang SC"/>
                        </a:rPr>
                        <a:t>Defense Mechanism Development and Final Evaluation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等线"/>
                          <a:ea typeface="PingFang SC"/>
                        </a:rPr>
                        <a:t>Finalized defense mechanisms, comprehensive results, and complete documentation for the thesis.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285" name="PlaceHolder 1"/>
          <p:cNvSpPr>
            <a:spLocks noGrp="1"/>
          </p:cNvSpPr>
          <p:nvPr>
            <p:ph type="ftr" idx="18"/>
          </p:nvPr>
        </p:nvSpPr>
        <p:spPr>
          <a:xfrm>
            <a:off x="1807200" y="6503040"/>
            <a:ext cx="8174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Background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Purpose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rPr>
              <a:t>Research Plan</a:t>
            </a:r>
            <a:endParaRPr b="0" lang="en-US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865800" y="252360"/>
            <a:ext cx="10460160" cy="67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等线 Light"/>
                <a:ea typeface="Microsoft YaHei"/>
              </a:rPr>
              <a:t>References</a:t>
            </a:r>
            <a:endParaRPr b="0" lang="en-US" sz="32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87" name="文本框 2"/>
          <p:cNvSpPr/>
          <p:nvPr/>
        </p:nvSpPr>
        <p:spPr>
          <a:xfrm>
            <a:off x="664200" y="1030320"/>
            <a:ext cx="10460160" cy="52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[1] Bagdasaryan, E., Veit, A., Hua, Y., Estrin, D., &amp; Shmatikov, V. (2020). How to backdoor federated learning. In Proceedings of the International Conference on Artificial Intelligence and Statistics (pp. 2938-2948).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[2] OpenAI., GPT-4 Technical Report,  https://arxiv.org/pdf/2303.08774 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[3] Xiaoyi Chen, Ahmed Salem, Dingfan Chen, Michael Backes, Shiqing Ma, Qingni Shen, Zhonghai Wu, Yang Zhang (2021). BadNL: Backdoor Attacks Against NLP Models with Semantic-preserving Improvements.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[4] Esteva, A., Robicquet, A., Ramsundar, B., Kuleshov, V., DePristo, M., Chou, K., Cui, C,. Greg, C,. &amp; Dean, J. (2019). A guide to deep learning in healthcare. Nature Medicine, 25(1), 24-29.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[5] Finlayson, S. G., Bowers, J. D., Ito, J., Zittrain, J. L., Beam, A. L., &amp; Kohane, I. S. (2019). Adversarial attacks on medical machine learning. Science, 363(6433), 1287-1289.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[6] Goodfellow, I. J., Shlens, J., &amp; Szegedy, C. (2015). Explaining and harnessing adversarial examples. In International Conference on Learning Representations.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[7] Xijie Huang, Xinyuan Wang, Hantao Zhang, Yinghao Zhu, Jiawen Xi, Jingkun An, Hao Wang, Hao Liang, Chengwei Pan,. (2024) Medical MLLM is Vulnerable: Cross-Modality Jailbreak and Mismatched Attacks on Medical Multimodal Large Language Models https://arxiv.org/abs/2405.20775 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[8] Madry, A., Makelov, A., Schmidt, L., Tsipras, D., &amp; Vladu, A. (2018). Towards deep learning models resistant to adversarial attacks. In International Conference on Learning Representations.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[9] Meng, D., &amp; Chen, H. (2017). MagNet: a two-pronged defense against adversarial examples. In Proceedings of the 2017 ACM SIGSAC Conference on Computer and Communications Security (pp. 135-147).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[10] Papernot, N., McDaniel, P., Sinha, A., &amp; Wellman, M. (2017). Sok: Security and privacy in machine learning. In 2018 IEEE European Symposium on Security and Privacy (EuroS&amp;P) (pp. 399-414). IEEE.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[11] Paschali, M., Conjeti, S., Navarro, F., Navab, N., &amp; Lekadir, K. (2018). Generalizability vs. robustness: Adversarial examples for medical imaging. In Medical Image Computing and Computer Assisted Intervention – MICCAI 2018 (pp. 493-501). Springer.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[12] Qiao Jin, Zheng Yuan, Guangzhi Xiong, Qianlan Yu, Huaiyuan Ying, Chuanqi Tan, Mosha Chen, Songfang Huang, Xiaozhong Liu, Sheng Yu., (2021) Biomedical Question Answering: A Survey of Approaches and Challenge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[13] Wallace, E., Feng, S., Kandpal, N., Gardner, M., &amp; Singh, S. (2019). Universal adversarial triggers for attacking and analyzing NLP. In Proceedings of the 2019 Conference on Empirical Methods in Natural Language Processing (pp. 2153-2162).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[14] Xiao, H., Zhou, F., Liu, X., Li, Z., Liu, X., &amp; Huang, X. (2023). A comprehensive survey of large language models and multimodal large language models in medicine.  https://arxiv.org/abs/2405.08603 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SimSun"/>
              </a:rPr>
              <a:t>[15] Shubo, T., Qiao, J., Lana Y., Po-Ting L., Zhu Q., Chen X., Yang Y., Chen Q., Kim W., Comeau D C., Islamaj R., Kapoor A., Gao X., Lu Z. (2023) Opportunities and Challenges for ChatGPT and Large Language Models in Biomedicine and Health. Briefings in Bioinformatics, 2024, 25(1), 1–13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ftr" idx="19"/>
          </p:nvPr>
        </p:nvSpPr>
        <p:spPr>
          <a:xfrm>
            <a:off x="1807200" y="6503040"/>
            <a:ext cx="8174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Background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Purpose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rPr>
              <a:t>Research Plan</a:t>
            </a:r>
            <a:endParaRPr b="0" lang="en-US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矩形 1"/>
          <p:cNvSpPr/>
          <p:nvPr/>
        </p:nvSpPr>
        <p:spPr>
          <a:xfrm>
            <a:off x="4841280" y="2378880"/>
            <a:ext cx="59688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60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Any Questions?</a:t>
            </a:r>
            <a:endParaRPr b="0" lang="en-US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矩形 1"/>
          <p:cNvSpPr/>
          <p:nvPr/>
        </p:nvSpPr>
        <p:spPr>
          <a:xfrm>
            <a:off x="4841280" y="2378880"/>
            <a:ext cx="59688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60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Thankyou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291" name="文本框 4"/>
          <p:cNvSpPr/>
          <p:nvPr/>
        </p:nvSpPr>
        <p:spPr>
          <a:xfrm>
            <a:off x="4778280" y="4343760"/>
            <a:ext cx="60944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zh-CN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答辩人：卡穆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导师：马兴军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2024</a:t>
            </a:r>
            <a:r>
              <a:rPr b="0" lang="zh-CN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年</a:t>
            </a:r>
            <a:r>
              <a:rPr b="0" lang="en-US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12</a:t>
            </a:r>
            <a:r>
              <a:rPr b="0" lang="zh-CN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月</a:t>
            </a:r>
            <a:r>
              <a:rPr b="0" lang="en-US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24</a:t>
            </a:r>
            <a:r>
              <a:rPr b="0" lang="zh-CN" sz="2000" spc="-1" strike="noStrike">
                <a:solidFill>
                  <a:srgbClr val="000000"/>
                </a:solidFill>
                <a:latin typeface="PingFang SC"/>
                <a:ea typeface="PingFang SC"/>
              </a:rPr>
              <a:t>日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文本框 1"/>
          <p:cNvSpPr/>
          <p:nvPr/>
        </p:nvSpPr>
        <p:spPr>
          <a:xfrm>
            <a:off x="5059080" y="2459520"/>
            <a:ext cx="62665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Research Background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Research Purpose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Research Plan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1"/>
          <p:cNvSpPr/>
          <p:nvPr/>
        </p:nvSpPr>
        <p:spPr>
          <a:xfrm>
            <a:off x="1144800" y="2844360"/>
            <a:ext cx="117039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1</a:t>
            </a: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.</a:t>
            </a: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Research Background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ftr" idx="11"/>
          </p:nvPr>
        </p:nvSpPr>
        <p:spPr>
          <a:xfrm>
            <a:off x="1807200" y="6503040"/>
            <a:ext cx="8174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rPr>
              <a:t>Research Background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Purpose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Plan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225" name="标题 2"/>
          <p:cNvSpPr/>
          <p:nvPr/>
        </p:nvSpPr>
        <p:spPr>
          <a:xfrm>
            <a:off x="664200" y="529560"/>
            <a:ext cx="10460160" cy="6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6" name="Picture 3" descr=""/>
          <p:cNvPicPr/>
          <p:nvPr/>
        </p:nvPicPr>
        <p:blipFill>
          <a:blip r:embed="rId1"/>
          <a:stretch/>
        </p:blipFill>
        <p:spPr>
          <a:xfrm>
            <a:off x="6121440" y="1639440"/>
            <a:ext cx="5554800" cy="2901600"/>
          </a:xfrm>
          <a:prstGeom prst="rect">
            <a:avLst/>
          </a:prstGeom>
          <a:ln w="0">
            <a:noFill/>
          </a:ln>
        </p:spPr>
      </p:pic>
      <p:sp>
        <p:nvSpPr>
          <p:cNvPr id="227" name="Text Box 5"/>
          <p:cNvSpPr/>
          <p:nvPr/>
        </p:nvSpPr>
        <p:spPr>
          <a:xfrm>
            <a:off x="6535440" y="4911120"/>
            <a:ext cx="483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The current application scenarios of LLMMs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28" name="Picture 6" descr=""/>
          <p:cNvPicPr/>
          <p:nvPr/>
        </p:nvPicPr>
        <p:blipFill>
          <a:blip r:embed="rId2"/>
          <a:stretch/>
        </p:blipFill>
        <p:spPr>
          <a:xfrm>
            <a:off x="542160" y="1639440"/>
            <a:ext cx="4351320" cy="3004560"/>
          </a:xfrm>
          <a:prstGeom prst="rect">
            <a:avLst/>
          </a:prstGeom>
          <a:ln w="0">
            <a:noFill/>
          </a:ln>
        </p:spPr>
      </p:pic>
      <p:sp>
        <p:nvSpPr>
          <p:cNvPr id="229" name="Text Box 7"/>
          <p:cNvSpPr/>
          <p:nvPr/>
        </p:nvSpPr>
        <p:spPr>
          <a:xfrm>
            <a:off x="664200" y="4911120"/>
            <a:ext cx="438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Scale of medical language models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0" name="Text Box 10"/>
          <p:cNvSpPr/>
          <p:nvPr/>
        </p:nvSpPr>
        <p:spPr>
          <a:xfrm>
            <a:off x="4064040" y="686520"/>
            <a:ext cx="40636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</a:rPr>
              <a:t>MLLM in Medicine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865800" y="106200"/>
            <a:ext cx="10460160" cy="67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Structure of MLLMs</a:t>
            </a:r>
            <a:endParaRPr b="0" lang="en-US" sz="3200" spc="-1" strike="noStrike">
              <a:solidFill>
                <a:srgbClr val="000000"/>
              </a:solidFill>
              <a:latin typeface="等线"/>
            </a:endParaRPr>
          </a:p>
        </p:txBody>
      </p:sp>
      <p:pic>
        <p:nvPicPr>
          <p:cNvPr id="232" name="Picture 2" descr=""/>
          <p:cNvPicPr/>
          <p:nvPr/>
        </p:nvPicPr>
        <p:blipFill>
          <a:blip r:embed="rId1"/>
          <a:stretch/>
        </p:blipFill>
        <p:spPr>
          <a:xfrm>
            <a:off x="1922040" y="945000"/>
            <a:ext cx="7714080" cy="4699800"/>
          </a:xfrm>
          <a:prstGeom prst="rect">
            <a:avLst/>
          </a:prstGeom>
          <a:ln w="0">
            <a:noFill/>
          </a:ln>
        </p:spPr>
      </p:pic>
      <p:sp>
        <p:nvSpPr>
          <p:cNvPr id="233" name="PlaceHolder 2"/>
          <p:cNvSpPr>
            <a:spLocks noGrp="1"/>
          </p:cNvSpPr>
          <p:nvPr>
            <p:ph type="ftr" idx="12"/>
          </p:nvPr>
        </p:nvSpPr>
        <p:spPr>
          <a:xfrm>
            <a:off x="1807200" y="6503040"/>
            <a:ext cx="8174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rPr>
              <a:t>Research Background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Purpose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Plan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234" name="Text Box 3"/>
          <p:cNvSpPr/>
          <p:nvPr/>
        </p:nvSpPr>
        <p:spPr>
          <a:xfrm>
            <a:off x="2599560" y="5685120"/>
            <a:ext cx="6993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The core modules and pipeline of MLLMs.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5" name="Text Box 5"/>
          <p:cNvSpPr/>
          <p:nvPr/>
        </p:nvSpPr>
        <p:spPr>
          <a:xfrm>
            <a:off x="9592920" y="3014280"/>
            <a:ext cx="1676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X. Huang et al.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文本框 55"/>
          <p:cNvSpPr/>
          <p:nvPr/>
        </p:nvSpPr>
        <p:spPr>
          <a:xfrm>
            <a:off x="1248120" y="6589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标题 2"/>
          <p:cNvSpPr/>
          <p:nvPr/>
        </p:nvSpPr>
        <p:spPr>
          <a:xfrm>
            <a:off x="664200" y="529560"/>
            <a:ext cx="10460160" cy="6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Vulnerabilities of MLLMs to Adversarial Attacks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38" name="Text Box 2"/>
          <p:cNvSpPr/>
          <p:nvPr/>
        </p:nvSpPr>
        <p:spPr>
          <a:xfrm>
            <a:off x="784800" y="1475640"/>
            <a:ext cx="3110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Prompt manipulation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9" name="Text Box 6"/>
          <p:cNvSpPr/>
          <p:nvPr/>
        </p:nvSpPr>
        <p:spPr>
          <a:xfrm>
            <a:off x="4325760" y="1475640"/>
            <a:ext cx="4386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Model fine-tuning with poisoned data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0" name="Text Box 9"/>
          <p:cNvSpPr/>
          <p:nvPr/>
        </p:nvSpPr>
        <p:spPr>
          <a:xfrm>
            <a:off x="8461440" y="1475640"/>
            <a:ext cx="4063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Image-based attacks (medical vision)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1" name="PlaceHolder 1"/>
          <p:cNvSpPr>
            <a:spLocks noGrp="1"/>
          </p:cNvSpPr>
          <p:nvPr>
            <p:ph type="ftr" idx="13"/>
          </p:nvPr>
        </p:nvSpPr>
        <p:spPr>
          <a:xfrm>
            <a:off x="1807200" y="6503040"/>
            <a:ext cx="8174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rPr>
              <a:t>Research Background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Purpose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Plan</a:t>
            </a:r>
            <a:endParaRPr b="0" lang="en-US" sz="1600" spc="-1" strike="noStrike">
              <a:latin typeface="Times New Roman"/>
            </a:endParaRPr>
          </a:p>
        </p:txBody>
      </p:sp>
      <p:pic>
        <p:nvPicPr>
          <p:cNvPr id="242" name="Picture 12" descr=""/>
          <p:cNvPicPr/>
          <p:nvPr/>
        </p:nvPicPr>
        <p:blipFill>
          <a:blip r:embed="rId1"/>
          <a:stretch/>
        </p:blipFill>
        <p:spPr>
          <a:xfrm>
            <a:off x="187200" y="2037600"/>
            <a:ext cx="3938400" cy="38908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3" descr=""/>
          <p:cNvPicPr/>
          <p:nvPr/>
        </p:nvPicPr>
        <p:blipFill>
          <a:blip r:embed="rId2"/>
          <a:srcRect l="0" t="11064" r="0" b="0"/>
          <a:stretch/>
        </p:blipFill>
        <p:spPr>
          <a:xfrm>
            <a:off x="3989160" y="2037600"/>
            <a:ext cx="4005360" cy="38908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4" descr=""/>
          <p:cNvPicPr/>
          <p:nvPr/>
        </p:nvPicPr>
        <p:blipFill>
          <a:blip r:embed="rId3"/>
          <a:stretch/>
        </p:blipFill>
        <p:spPr>
          <a:xfrm>
            <a:off x="7892280" y="2037600"/>
            <a:ext cx="4221000" cy="260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文本框 55"/>
          <p:cNvSpPr/>
          <p:nvPr/>
        </p:nvSpPr>
        <p:spPr>
          <a:xfrm>
            <a:off x="1248120" y="6589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标题 2"/>
          <p:cNvSpPr/>
          <p:nvPr/>
        </p:nvSpPr>
        <p:spPr>
          <a:xfrm>
            <a:off x="664200" y="529560"/>
            <a:ext cx="10460160" cy="6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Vulnerabilities Specific to Medical Models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47" name="Picture 1" descr=""/>
          <p:cNvPicPr/>
          <p:nvPr/>
        </p:nvPicPr>
        <p:blipFill>
          <a:blip r:embed="rId1"/>
          <a:stretch/>
        </p:blipFill>
        <p:spPr>
          <a:xfrm>
            <a:off x="202680" y="2295000"/>
            <a:ext cx="3599280" cy="212580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2" descr=""/>
          <p:cNvPicPr/>
          <p:nvPr/>
        </p:nvPicPr>
        <p:blipFill>
          <a:blip r:embed="rId2"/>
          <a:stretch/>
        </p:blipFill>
        <p:spPr>
          <a:xfrm>
            <a:off x="3831480" y="2295000"/>
            <a:ext cx="4134240" cy="2053080"/>
          </a:xfrm>
          <a:prstGeom prst="rect">
            <a:avLst/>
          </a:prstGeom>
          <a:ln w="0">
            <a:noFill/>
          </a:ln>
        </p:spPr>
      </p:pic>
      <p:sp>
        <p:nvSpPr>
          <p:cNvPr id="249" name="Text Box 3"/>
          <p:cNvSpPr/>
          <p:nvPr/>
        </p:nvSpPr>
        <p:spPr>
          <a:xfrm>
            <a:off x="4204440" y="4842000"/>
            <a:ext cx="4063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Poisoned sample percentage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50" name="Picture 5" descr=""/>
          <p:cNvPicPr/>
          <p:nvPr/>
        </p:nvPicPr>
        <p:blipFill>
          <a:blip r:embed="rId3"/>
          <a:stretch/>
        </p:blipFill>
        <p:spPr>
          <a:xfrm>
            <a:off x="8079120" y="2295000"/>
            <a:ext cx="3605040" cy="2300400"/>
          </a:xfrm>
          <a:prstGeom prst="rect">
            <a:avLst/>
          </a:prstGeom>
          <a:ln w="0">
            <a:noFill/>
          </a:ln>
        </p:spPr>
      </p:pic>
      <p:sp>
        <p:nvSpPr>
          <p:cNvPr id="251" name="Text Box 6"/>
          <p:cNvSpPr/>
          <p:nvPr/>
        </p:nvSpPr>
        <p:spPr>
          <a:xfrm>
            <a:off x="8232120" y="4842000"/>
            <a:ext cx="3610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Concept of prompt injection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2" name="Text Box 7"/>
          <p:cNvSpPr/>
          <p:nvPr/>
        </p:nvSpPr>
        <p:spPr>
          <a:xfrm>
            <a:off x="275040" y="4842000"/>
            <a:ext cx="34783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Adversarial attacks using prompt-based method and through model fine-tuning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3" name="PlaceHolder 1"/>
          <p:cNvSpPr>
            <a:spLocks noGrp="1"/>
          </p:cNvSpPr>
          <p:nvPr>
            <p:ph type="ftr" idx="14"/>
          </p:nvPr>
        </p:nvSpPr>
        <p:spPr>
          <a:xfrm>
            <a:off x="1807200" y="6503040"/>
            <a:ext cx="8174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rPr>
              <a:t>Research Background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Purpose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Plan</a:t>
            </a:r>
            <a:endParaRPr b="0" lang="en-US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文本框 55"/>
          <p:cNvSpPr/>
          <p:nvPr/>
        </p:nvSpPr>
        <p:spPr>
          <a:xfrm>
            <a:off x="1248120" y="6589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标题 2"/>
          <p:cNvSpPr/>
          <p:nvPr/>
        </p:nvSpPr>
        <p:spPr>
          <a:xfrm>
            <a:off x="664200" y="198000"/>
            <a:ext cx="10460160" cy="6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Microsoft YaHei"/>
                <a:ea typeface="Microsoft YaHei"/>
              </a:rPr>
              <a:t>Research Contributions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56" name="Picture 2" descr=""/>
          <p:cNvPicPr/>
          <p:nvPr/>
        </p:nvPicPr>
        <p:blipFill>
          <a:blip r:embed="rId1"/>
          <a:stretch/>
        </p:blipFill>
        <p:spPr>
          <a:xfrm>
            <a:off x="146160" y="1645200"/>
            <a:ext cx="4546800" cy="16603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7" descr=""/>
          <p:cNvPicPr/>
          <p:nvPr/>
        </p:nvPicPr>
        <p:blipFill>
          <a:blip r:embed="rId2"/>
          <a:stretch/>
        </p:blipFill>
        <p:spPr>
          <a:xfrm>
            <a:off x="242640" y="4315320"/>
            <a:ext cx="3851640" cy="1889280"/>
          </a:xfrm>
          <a:prstGeom prst="rect">
            <a:avLst/>
          </a:prstGeom>
          <a:ln w="0">
            <a:noFill/>
          </a:ln>
        </p:spPr>
      </p:pic>
      <p:sp>
        <p:nvSpPr>
          <p:cNvPr id="258" name="Text Box 9"/>
          <p:cNvSpPr/>
          <p:nvPr/>
        </p:nvSpPr>
        <p:spPr>
          <a:xfrm>
            <a:off x="383400" y="1208880"/>
            <a:ext cx="4063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1. continuous embedding space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9" name="Text Box 10"/>
          <p:cNvSpPr/>
          <p:nvPr/>
        </p:nvSpPr>
        <p:spPr>
          <a:xfrm>
            <a:off x="146160" y="3610080"/>
            <a:ext cx="459396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等线"/>
              </a:rPr>
              <a:t>2. tailored adversarial training techniques specific to medical MLLMs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60" name="Text Box 11"/>
          <p:cNvSpPr/>
          <p:nvPr/>
        </p:nvSpPr>
        <p:spPr>
          <a:xfrm>
            <a:off x="533880" y="932040"/>
            <a:ext cx="4063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Adversarial training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61" name="Picture 12" descr=""/>
          <p:cNvPicPr/>
          <p:nvPr/>
        </p:nvPicPr>
        <p:blipFill>
          <a:blip r:embed="rId3"/>
          <a:stretch/>
        </p:blipFill>
        <p:spPr>
          <a:xfrm>
            <a:off x="5756760" y="2135520"/>
            <a:ext cx="6332400" cy="3157560"/>
          </a:xfrm>
          <a:prstGeom prst="rect">
            <a:avLst/>
          </a:prstGeom>
          <a:ln w="0">
            <a:noFill/>
          </a:ln>
        </p:spPr>
      </p:pic>
      <p:sp>
        <p:nvSpPr>
          <p:cNvPr id="262" name="Text Box 16"/>
          <p:cNvSpPr/>
          <p:nvPr/>
        </p:nvSpPr>
        <p:spPr>
          <a:xfrm>
            <a:off x="6473160" y="5435640"/>
            <a:ext cx="523908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等线"/>
              </a:rPr>
              <a:t>universal detection mechanism designed to identify various prompt-based attacks across text and image modalities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63" name="Text Box 17"/>
          <p:cNvSpPr/>
          <p:nvPr/>
        </p:nvSpPr>
        <p:spPr>
          <a:xfrm>
            <a:off x="6524640" y="1154520"/>
            <a:ext cx="40636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Attack Detection Framework.  JailGuard. X. Zhang et. 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64" name="PlaceHolder 1"/>
          <p:cNvSpPr>
            <a:spLocks noGrp="1"/>
          </p:cNvSpPr>
          <p:nvPr>
            <p:ph type="ftr" idx="15"/>
          </p:nvPr>
        </p:nvSpPr>
        <p:spPr>
          <a:xfrm>
            <a:off x="1807200" y="6503040"/>
            <a:ext cx="8174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PingFang SC"/>
              </a:rPr>
              <a:t>Research Background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Purpose</a:t>
            </a:r>
            <a:r>
              <a:rPr b="1" lang="en-US" sz="1600" spc="-1" strike="noStrike">
                <a:solidFill>
                  <a:srgbClr val="8497b0"/>
                </a:solidFill>
                <a:latin typeface="PingFang SC"/>
                <a:ea typeface="PingFang SC"/>
              </a:rPr>
              <a:t>       </a:t>
            </a:r>
            <a:r>
              <a:rPr b="1" lang="en-US" sz="1600" spc="-1" strike="noStrike">
                <a:solidFill>
                  <a:srgbClr val="8b8b8b"/>
                </a:solidFill>
                <a:latin typeface="Times New Roman"/>
                <a:ea typeface="PingFang SC"/>
              </a:rPr>
              <a:t>Research Plan</a:t>
            </a:r>
            <a:endParaRPr b="0" lang="en-US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文本框 1"/>
          <p:cNvSpPr/>
          <p:nvPr/>
        </p:nvSpPr>
        <p:spPr>
          <a:xfrm>
            <a:off x="1144800" y="2844360"/>
            <a:ext cx="117039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2.</a:t>
            </a: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PingFang SC"/>
              </a:rPr>
              <a:t> Research Objectives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  <Words>5860</Words>
  <Paragraphs>165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2023-12-20T08:47:00Z</dcterms:created>
  <dc:creator>zheng weijie</dc:creator>
  <dc:description/>
  <dc:language>en-US</dc:language>
  <cp:lastModifiedBy/>
  <dcterms:modified xsi:type="dcterms:W3CDTF">2025-12-10T08:48:46Z</dcterms:modified>
  <cp:revision>95</cp:revision>
  <dc:subject/>
  <dc:title>深度视觉模型在预训练微调范式下的鲁棒性研究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572C2832C2BE43F2992F3716762C8057_13</vt:lpwstr>
  </property>
  <property fmtid="{D5CDD505-2E9C-101B-9397-08002B2CF9AE}" pid="3" name="KSOProductBuildVer">
    <vt:lpwstr>2057-12.2.0.19307</vt:lpwstr>
  </property>
  <property fmtid="{D5CDD505-2E9C-101B-9397-08002B2CF9AE}" pid="4" name="Notes">
    <vt:i4>12</vt:i4>
  </property>
  <property fmtid="{D5CDD505-2E9C-101B-9397-08002B2CF9AE}" pid="5" name="PresentationFormat">
    <vt:lpwstr>宽屏</vt:lpwstr>
  </property>
  <property fmtid="{D5CDD505-2E9C-101B-9397-08002B2CF9AE}" pid="6" name="Slides">
    <vt:i4>16</vt:i4>
  </property>
</Properties>
</file>